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5" r:id="rId5"/>
    <p:sldId id="259" r:id="rId6"/>
    <p:sldId id="260" r:id="rId7"/>
    <p:sldId id="266" r:id="rId8"/>
    <p:sldId id="262" r:id="rId9"/>
    <p:sldId id="261" r:id="rId10"/>
    <p:sldId id="263" r:id="rId11"/>
    <p:sldId id="264" r:id="rId12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800" b="0" i="0" u="none" strike="noStrike" cap="none" spc="0" normalizeH="0" baseline="0">
        <a:ln>
          <a:noFill/>
        </a:ln>
        <a:solidFill>
          <a:srgbClr val="FFFFFF"/>
        </a:solidFill>
        <a:effectLst>
          <a:outerShdw blurRad="50800" dist="38100" dir="5400000" rotWithShape="0">
            <a:srgbClr val="000000"/>
          </a:outerShdw>
        </a:effectLst>
        <a:uFillTx/>
        <a:latin typeface="+mn-lt"/>
        <a:ea typeface="+mn-ea"/>
        <a:cs typeface="+mn-cs"/>
        <a:sym typeface="Helvetica Neue Light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205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71EB">
              <a:alpha val="6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676163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0" cap="flat">
              <a:noFill/>
              <a:miter lim="400000"/>
            </a:ln>
          </a:left>
          <a:right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top>
          <a:bottom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V>
        </a:tcBdr>
        <a:fill>
          <a:solidFill>
            <a:srgbClr val="000000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000000">
                  <a:alpha val="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97EB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94908F">
              <a:alpha val="64999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71E00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2800">
              <a:alpha val="80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wholeTbl>
    <a:band2H>
      <a:tcTxStyle/>
      <a:tcStyle>
        <a:tcBdr/>
        <a:fill>
          <a:solidFill>
            <a:srgbClr val="676163">
              <a:alpha val="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400">
              <a:alpha val="90000"/>
            </a:srgb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>
                  <a:alpha val="7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27D7D">
              <a:alpha val="64999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676164">
              <a:alpha val="3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25400" cap="flat">
              <a:solidFill>
                <a:srgbClr val="A0A4A8"/>
              </a:solidFill>
              <a:prstDash val="solid"/>
              <a:miter lim="400000"/>
            </a:ln>
          </a:insideH>
          <a:insideV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676164">
              <a:alpha val="36000"/>
            </a:srgb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53" d="100"/>
          <a:sy n="53" d="100"/>
        </p:scale>
        <p:origin x="7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tif>
</file>

<file path=ppt/media/image2.jpeg>
</file>

<file path=ppt/media/image3.png>
</file>

<file path=ppt/media/image4.png>
</file>

<file path=ppt/media/image5.png>
</file>

<file path=ppt/media/image6.png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473200" y="1790700"/>
            <a:ext cx="214376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73200" y="6845300"/>
            <a:ext cx="21437600" cy="22098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21"/>
          </p:nvPr>
        </p:nvSpPr>
        <p:spPr>
          <a:xfrm>
            <a:off x="2387600" y="89662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22"/>
          </p:nvPr>
        </p:nvSpPr>
        <p:spPr>
          <a:xfrm>
            <a:off x="2387600" y="6059289"/>
            <a:ext cx="19621500" cy="8509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>
                <a:effectLst>
                  <a:outerShdw blurRad="38100" dist="54428" dir="2700000" rotWithShape="0">
                    <a:srgbClr val="000000">
                      <a:alpha val="48000"/>
                    </a:srgbClr>
                  </a:outerShdw>
                </a:effectLst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143070724_2880x2159.jpeg"/>
          <p:cNvSpPr>
            <a:spLocks noGrp="1"/>
          </p:cNvSpPr>
          <p:nvPr>
            <p:ph type="pic" idx="21"/>
          </p:nvPr>
        </p:nvSpPr>
        <p:spPr>
          <a:xfrm>
            <a:off x="-12700" y="-3924300"/>
            <a:ext cx="24384000" cy="1827953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21"/>
          </p:nvPr>
        </p:nvSpPr>
        <p:spPr>
          <a:xfrm>
            <a:off x="1473200" y="-2692400"/>
            <a:ext cx="21437602" cy="1607075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1473200" y="9575800"/>
            <a:ext cx="21437600" cy="17145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73200" y="11290300"/>
            <a:ext cx="21437600" cy="21971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473200" y="5143500"/>
            <a:ext cx="21437600" cy="3429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143070716_1012x1350.jpeg"/>
          <p:cNvSpPr>
            <a:spLocks noGrp="1"/>
          </p:cNvSpPr>
          <p:nvPr>
            <p:ph type="pic" idx="21"/>
          </p:nvPr>
        </p:nvSpPr>
        <p:spPr>
          <a:xfrm>
            <a:off x="12925240" y="918941"/>
            <a:ext cx="11599695" cy="1547389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473200" y="1803400"/>
            <a:ext cx="9639300" cy="4927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473200" y="6718300"/>
            <a:ext cx="9639300" cy="5092700"/>
          </a:xfrm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1pPr>
            <a:lvl2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2pPr>
            <a:lvl3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3pPr>
            <a:lvl4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4pPr>
            <a:lvl5pPr marL="0" indent="0">
              <a:spcBef>
                <a:spcPts val="0"/>
              </a:spcBef>
              <a:buSzTx/>
              <a:buNone/>
              <a:defRPr sz="5800">
                <a:solidFill>
                  <a:srgbClr val="73B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xfrm>
            <a:off x="1473200" y="3898900"/>
            <a:ext cx="2143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143070716_1012x1350.jpeg"/>
          <p:cNvSpPr>
            <a:spLocks noGrp="1"/>
          </p:cNvSpPr>
          <p:nvPr>
            <p:ph type="pic" sz="half" idx="21"/>
          </p:nvPr>
        </p:nvSpPr>
        <p:spPr>
          <a:xfrm>
            <a:off x="13169900" y="2376299"/>
            <a:ext cx="9522179" cy="12702588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473200" y="3898900"/>
            <a:ext cx="10007600" cy="80391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143070718_1000x750.jpeg"/>
          <p:cNvSpPr>
            <a:spLocks noGrp="1"/>
          </p:cNvSpPr>
          <p:nvPr>
            <p:ph type="pic" sz="quarter" idx="21"/>
          </p:nvPr>
        </p:nvSpPr>
        <p:spPr>
          <a:xfrm>
            <a:off x="15225183" y="6694487"/>
            <a:ext cx="8551334" cy="6413501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143070724_2880x2159.jpeg"/>
          <p:cNvSpPr>
            <a:spLocks noGrp="1"/>
          </p:cNvSpPr>
          <p:nvPr>
            <p:ph type="pic" sz="quarter" idx="22"/>
          </p:nvPr>
        </p:nvSpPr>
        <p:spPr>
          <a:xfrm>
            <a:off x="15773400" y="914400"/>
            <a:ext cx="7476848" cy="560504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143070716_1012x1350.jpeg"/>
          <p:cNvSpPr>
            <a:spLocks noGrp="1"/>
          </p:cNvSpPr>
          <p:nvPr>
            <p:ph type="pic" idx="23"/>
          </p:nvPr>
        </p:nvSpPr>
        <p:spPr>
          <a:xfrm>
            <a:off x="1077599" y="355600"/>
            <a:ext cx="14423165" cy="19240500"/>
          </a:xfrm>
          <a:prstGeom prst="rect">
            <a:avLst/>
          </a:prstGeom>
          <a:ln w="9525">
            <a:round/>
          </a:ln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724221" y="13122415"/>
            <a:ext cx="368504" cy="38707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>
            <a:spLocks noGrp="1"/>
          </p:cNvSpPr>
          <p:nvPr>
            <p:ph type="body" idx="1"/>
          </p:nvPr>
        </p:nvSpPr>
        <p:spPr>
          <a:xfrm>
            <a:off x="1473200" y="1930400"/>
            <a:ext cx="21437600" cy="98552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>
              <a:buBlip>
                <a:blip r:embed="rId15"/>
              </a:buBlip>
            </a:lvl1pPr>
            <a:lvl2pPr>
              <a:buBlip>
                <a:blip r:embed="rId15"/>
              </a:buBlip>
            </a:lvl2pPr>
            <a:lvl3pPr>
              <a:buBlip>
                <a:blip r:embed="rId15"/>
              </a:buBlip>
            </a:lvl3pPr>
            <a:lvl4pPr>
              <a:buBlip>
                <a:blip r:embed="rId15"/>
              </a:buBlip>
            </a:lvl4pPr>
            <a:lvl5pPr>
              <a:buBlip>
                <a:blip r:embed="rId15"/>
              </a:buBlip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>
            <a:spLocks noGrp="1"/>
          </p:cNvSpPr>
          <p:nvPr>
            <p:ph type="title"/>
          </p:nvPr>
        </p:nvSpPr>
        <p:spPr>
          <a:xfrm>
            <a:off x="1473200" y="355600"/>
            <a:ext cx="21437600" cy="342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23721936" y="13122415"/>
            <a:ext cx="368504" cy="38707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 algn="r">
              <a:defRPr sz="1800" b="1">
                <a:solidFill>
                  <a:srgbClr val="FFFFFF">
                    <a:alpha val="70000"/>
                  </a:srgbClr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0" marR="0" indent="0" algn="l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0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1pPr>
      <a:lvl2pPr marL="127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2pPr>
      <a:lvl3pPr marL="190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3pPr>
      <a:lvl4pPr marL="254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4pPr>
      <a:lvl5pPr marL="317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5pPr>
      <a:lvl6pPr marL="381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6pPr>
      <a:lvl7pPr marL="444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7pPr>
      <a:lvl8pPr marL="5080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8pPr>
      <a:lvl9pPr marL="5715000" marR="0" indent="-635000" algn="l" defTabSz="825500" rtl="0" latinLnBrk="0">
        <a:lnSpc>
          <a:spcPct val="100000"/>
        </a:lnSpc>
        <a:spcBef>
          <a:spcPts val="5100"/>
        </a:spcBef>
        <a:spcAft>
          <a:spcPts val="0"/>
        </a:spcAft>
        <a:buClrTx/>
        <a:buSzPct val="30000"/>
        <a:buFontTx/>
        <a:buBlip>
          <a:blip r:embed="rId15"/>
        </a:buBlip>
        <a:tabLst/>
        <a:defRPr sz="5000" b="0" i="0" u="none" strike="noStrike" cap="none" spc="0" baseline="0">
          <a:solidFill>
            <a:srgbClr val="FFFFFF"/>
          </a:solidFill>
          <a:effectLst>
            <a:outerShdw blurRad="50800" dist="381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 Light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1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RTS Kernel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P0 with Exceptions</a:t>
            </a:r>
            <a:endParaRPr dirty="0"/>
          </a:p>
        </p:txBody>
      </p:sp>
      <p:sp>
        <p:nvSpPr>
          <p:cNvPr id="120" name="Slides and Demo Prepared by…"/>
          <p:cNvSpPr txBox="1">
            <a:spLocks noGrp="1"/>
          </p:cNvSpPr>
          <p:nvPr>
            <p:ph type="subTitle" sz="half" idx="1"/>
          </p:nvPr>
        </p:nvSpPr>
        <p:spPr>
          <a:xfrm>
            <a:off x="1473200" y="6845300"/>
            <a:ext cx="21437600" cy="5818730"/>
          </a:xfrm>
          <a:prstGeom prst="rect">
            <a:avLst/>
          </a:prstGeom>
        </p:spPr>
        <p:txBody>
          <a:bodyPr/>
          <a:lstStyle/>
          <a:p>
            <a:pPr algn="r"/>
            <a:endParaRPr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endParaRPr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Slides and Demo Prepared by</a:t>
            </a: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US" dirty="0" err="1"/>
              <a:t>Fanping</a:t>
            </a:r>
            <a:r>
              <a:rPr lang="en-US" dirty="0"/>
              <a:t> Jiang</a:t>
            </a:r>
            <a:r>
              <a:rPr dirty="0"/>
              <a:t>, </a:t>
            </a:r>
            <a:r>
              <a:rPr lang="en-US" dirty="0" err="1"/>
              <a:t>Meijing</a:t>
            </a:r>
            <a:r>
              <a:rPr lang="en-US" dirty="0"/>
              <a:t> Li</a:t>
            </a:r>
            <a:r>
              <a:rPr dirty="0"/>
              <a:t>, Kevin Zhou</a:t>
            </a: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Instructor: Dr. Emil </a:t>
            </a:r>
            <a:r>
              <a:rPr dirty="0" err="1"/>
              <a:t>Sekerinski</a:t>
            </a:r>
            <a:endParaRPr dirty="0"/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Course: Computer Science 4TB3</a:t>
            </a: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Dept. of Computing and Software, McMaster University</a:t>
            </a:r>
          </a:p>
          <a:p>
            <a:pPr algn="r">
              <a:defRPr sz="3200" i="1"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dirty="0"/>
              <a:t>April, 202</a:t>
            </a:r>
            <a:r>
              <a:rPr lang="en-US" dirty="0"/>
              <a:t>2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tatistics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lang="en-CA" dirty="0"/>
              <a:t>Resources</a:t>
            </a:r>
            <a:endParaRPr dirty="0"/>
          </a:p>
        </p:txBody>
      </p:sp>
      <p:sp>
        <p:nvSpPr>
          <p:cNvPr id="145" name="a cross-platform game engine developed by Unity Technologies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20007955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lang="en-CA" dirty="0" err="1"/>
              <a:t>WebAssembly</a:t>
            </a:r>
            <a:r>
              <a:rPr lang="en-CA" dirty="0"/>
              <a:t>/exception-handling (</a:t>
            </a:r>
            <a:r>
              <a:rPr lang="en-CA" dirty="0" err="1"/>
              <a:t>Github</a:t>
            </a:r>
            <a:r>
              <a:rPr lang="en-CA"/>
              <a:t> repo)</a:t>
            </a:r>
            <a:endParaRPr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lang="en-US"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i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r>
              <a:rPr lang="en-CA" dirty="0"/>
              <a:t>Anaconda (for deploying </a:t>
            </a:r>
            <a:r>
              <a:rPr lang="en-CA" dirty="0" err="1"/>
              <a:t>Jupyter</a:t>
            </a:r>
            <a:r>
              <a:rPr lang="en-CA" dirty="0"/>
              <a:t> to local machine)</a:t>
            </a: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lang="en-US"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CA" dirty="0"/>
              <a:t>The </a:t>
            </a:r>
            <a:r>
              <a:rPr lang="en-CA" dirty="0" err="1"/>
              <a:t>Jupyter</a:t>
            </a:r>
            <a:r>
              <a:rPr lang="en-CA" dirty="0"/>
              <a:t> Notebook - Official Documentation of </a:t>
            </a:r>
            <a:r>
              <a:rPr lang="en-CA" dirty="0" err="1"/>
              <a:t>Jupyter</a:t>
            </a:r>
            <a:r>
              <a:rPr lang="en-CA" dirty="0"/>
              <a:t> Notebook</a:t>
            </a: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lang="en-US"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US" dirty="0"/>
              <a:t>P0 Source Code</a:t>
            </a:r>
            <a:endParaRPr dirty="0"/>
          </a:p>
        </p:txBody>
      </p:sp>
      <p:pic>
        <p:nvPicPr>
          <p:cNvPr id="146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2267" y="609681"/>
            <a:ext cx="2920838" cy="29208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1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https://gitlab.cas.mcmaster.ca/cs4tb3-winter21/group-12/-/wikis"/>
          <p:cNvSpPr txBox="1">
            <a:spLocks noGrp="1"/>
          </p:cNvSpPr>
          <p:nvPr>
            <p:ph type="body" idx="22"/>
          </p:nvPr>
        </p:nvSpPr>
        <p:spPr>
          <a:xfrm>
            <a:off x="2387600" y="6048723"/>
            <a:ext cx="19621500" cy="872034"/>
          </a:xfrm>
          <a:prstGeom prst="rect">
            <a:avLst/>
          </a:prstGeom>
          <a:blipFill>
            <a:blip r:embed="rId2"/>
          </a:blipFill>
        </p:spPr>
        <p:txBody>
          <a:bodyPr/>
          <a:lstStyle>
            <a:lvl1pPr>
              <a:defRPr>
                <a:effectLst>
                  <a:outerShdw blurRad="50800" dist="38100" dir="5400000" rotWithShape="0">
                    <a:srgbClr val="000000"/>
                  </a:outerShdw>
                </a:effectLst>
              </a:defRPr>
            </a:lvl1pPr>
          </a:lstStyle>
          <a:p>
            <a:r>
              <a:rPr lang="en-CA" dirty="0"/>
              <a:t>https://</a:t>
            </a:r>
            <a:r>
              <a:rPr lang="en-CA" dirty="0" err="1"/>
              <a:t>gitlab.cas.mcmaster.ca</a:t>
            </a:r>
            <a:r>
              <a:rPr lang="en-CA" dirty="0"/>
              <a:t>/cs4tb3-winter22/group-12</a:t>
            </a:r>
            <a:endParaRPr dirty="0"/>
          </a:p>
        </p:txBody>
      </p:sp>
      <p:sp>
        <p:nvSpPr>
          <p:cNvPr id="149" name="Wesley Guo, Shawn Li, Kevin Zhou"/>
          <p:cNvSpPr txBox="1"/>
          <p:nvPr/>
        </p:nvSpPr>
        <p:spPr>
          <a:xfrm>
            <a:off x="12987981" y="10429235"/>
            <a:ext cx="9722278" cy="14875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r">
              <a:defRPr sz="45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endParaRPr dirty="0"/>
          </a:p>
          <a:p>
            <a:pPr algn="r">
              <a:defRPr sz="4500" i="1">
                <a:solidFill>
                  <a:srgbClr val="73BFFF"/>
                </a:solidFill>
                <a:effectLst>
                  <a:outerShdw blurRad="38100" dist="36285" dir="2700000" rotWithShape="0">
                    <a:srgbClr val="000000">
                      <a:alpha val="48000"/>
                    </a:srgbClr>
                  </a:outerShdw>
                </a:effectLst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rPr lang="en-CA" dirty="0" err="1"/>
              <a:t>Fanping</a:t>
            </a:r>
            <a:r>
              <a:rPr lang="en-CA" dirty="0"/>
              <a:t> Jiang, </a:t>
            </a:r>
            <a:r>
              <a:rPr lang="en-CA" dirty="0" err="1"/>
              <a:t>Meijing</a:t>
            </a:r>
            <a:r>
              <a:rPr lang="en-CA" dirty="0"/>
              <a:t> Li, Kevin Zhou</a:t>
            </a:r>
          </a:p>
        </p:txBody>
      </p:sp>
      <p:sp>
        <p:nvSpPr>
          <p:cNvPr id="150" name="Visit Us"/>
          <p:cNvSpPr txBox="1">
            <a:spLocks noGrp="1"/>
          </p:cNvSpPr>
          <p:nvPr>
            <p:ph type="title" idx="4294967295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/>
          <a:lstStyle>
            <a:lvl1pPr>
              <a:defRPr sz="8500"/>
            </a:lvl1pPr>
          </a:lstStyle>
          <a:p>
            <a:r>
              <a:t>Visit Us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About Jupyter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lang="en-US" dirty="0"/>
              <a:t>Background</a:t>
            </a:r>
            <a:endParaRPr dirty="0"/>
          </a:p>
        </p:txBody>
      </p:sp>
      <p:sp>
        <p:nvSpPr>
          <p:cNvPr id="123" name="Web based interactive notebook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10003977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lang="en-US" sz="6000" b="1" dirty="0"/>
              <a:t>Exceptions</a:t>
            </a:r>
          </a:p>
          <a:p>
            <a:pPr marL="571500" indent="-571500">
              <a:buSzPct val="75000"/>
              <a:buChar char="•"/>
              <a:defRPr sz="4500"/>
            </a:pPr>
            <a:endParaRPr lang="en-US" dirty="0"/>
          </a:p>
          <a:p>
            <a:pPr marL="571500" indent="-571500">
              <a:buSzPct val="75000"/>
              <a:buChar char="•"/>
              <a:defRPr sz="4500"/>
            </a:pPr>
            <a:r>
              <a:rPr lang="en-US" dirty="0"/>
              <a:t>Handle errors at runtime</a:t>
            </a:r>
            <a:endParaRPr dirty="0"/>
          </a:p>
          <a:p>
            <a:pPr>
              <a:buSzPct val="75000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US" dirty="0"/>
              <a:t>Alter the flow of the program</a:t>
            </a:r>
            <a:endParaRPr dirty="0"/>
          </a:p>
          <a:p>
            <a:pPr>
              <a:buSzPct val="75000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CA" sz="4500" dirty="0">
                <a:effectLst/>
              </a:rPr>
              <a:t>A fundamental element of coding</a:t>
            </a:r>
            <a:endParaRPr dirty="0"/>
          </a:p>
        </p:txBody>
      </p:sp>
      <p:pic>
        <p:nvPicPr>
          <p:cNvPr id="6" name="Image" descr="Image">
            <a:extLst>
              <a:ext uri="{FF2B5EF4-FFF2-40B4-BE49-F238E27FC236}">
                <a16:creationId xmlns:a16="http://schemas.microsoft.com/office/drawing/2014/main" id="{5E4E92F7-0EFD-3247-8E4F-B8E434AD34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98600" y="1063141"/>
            <a:ext cx="7467600" cy="2692401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Web based interactive notebook…">
            <a:extLst>
              <a:ext uri="{FF2B5EF4-FFF2-40B4-BE49-F238E27FC236}">
                <a16:creationId xmlns:a16="http://schemas.microsoft.com/office/drawing/2014/main" id="{382A062A-2FBA-484D-BAA2-F5AEFC8E4DA4}"/>
              </a:ext>
            </a:extLst>
          </p:cNvPr>
          <p:cNvSpPr txBox="1">
            <a:spLocks/>
          </p:cNvSpPr>
          <p:nvPr/>
        </p:nvSpPr>
        <p:spPr>
          <a:xfrm>
            <a:off x="12192000" y="4437453"/>
            <a:ext cx="10003977" cy="8060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US" sz="6000" b="1" dirty="0"/>
              <a:t>P0</a:t>
            </a: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US" sz="4500" dirty="0"/>
              <a:t>Python based Compiler</a:t>
            </a:r>
          </a:p>
          <a:p>
            <a:pPr hangingPunct="1">
              <a:buSzPct val="75000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US" sz="4500" dirty="0"/>
              <a:t>Generates </a:t>
            </a:r>
            <a:r>
              <a:rPr lang="en-US" sz="4500" dirty="0" err="1"/>
              <a:t>WebAssembly</a:t>
            </a:r>
            <a:r>
              <a:rPr lang="en-US" sz="4500" dirty="0"/>
              <a:t> and MIPS</a:t>
            </a:r>
          </a:p>
          <a:p>
            <a:pPr hangingPunct="1">
              <a:buSzPct val="75000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US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US" sz="4500" i="1" dirty="0"/>
              <a:t>Missing exception handler while generating </a:t>
            </a:r>
            <a:r>
              <a:rPr lang="en-US" sz="4500" i="1" dirty="0" err="1"/>
              <a:t>WebAssembly</a:t>
            </a:r>
            <a:r>
              <a:rPr lang="en-US" sz="4500" i="1" dirty="0"/>
              <a:t> code!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doors dir="vert"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1" animBg="1" advAuto="0"/>
      <p:bldP spid="8" grpId="0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What is PRTS?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lang="en-US" dirty="0"/>
              <a:t>Adding Exceptions to P0</a:t>
            </a:r>
            <a:endParaRPr dirty="0"/>
          </a:p>
        </p:txBody>
      </p:sp>
      <p:sp>
        <p:nvSpPr>
          <p:cNvPr id="127" name="A Jupyter Kernel for P0 Language…"/>
          <p:cNvSpPr txBox="1">
            <a:spLocks noGrp="1"/>
          </p:cNvSpPr>
          <p:nvPr>
            <p:ph type="body" idx="1"/>
          </p:nvPr>
        </p:nvSpPr>
        <p:spPr>
          <a:xfrm>
            <a:off x="2188024" y="4466511"/>
            <a:ext cx="5999046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lang="en-CA" b="1" i="1" dirty="0"/>
              <a:t>try-catch</a:t>
            </a:r>
            <a:r>
              <a:rPr lang="en-CA" dirty="0"/>
              <a:t> Block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>
              <a:buSzPct val="75000"/>
              <a:defRPr sz="4500"/>
            </a:pPr>
            <a:r>
              <a:rPr dirty="0"/>
              <a:t>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3F61A0-EA6A-E64B-A19F-CB5699DAFF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2846" y="6004146"/>
            <a:ext cx="3927775" cy="3884133"/>
          </a:xfrm>
          <a:prstGeom prst="rect">
            <a:avLst/>
          </a:prstGeom>
        </p:spPr>
      </p:pic>
      <p:sp>
        <p:nvSpPr>
          <p:cNvPr id="6" name="A Jupyter Kernel for P0 Language…">
            <a:extLst>
              <a:ext uri="{FF2B5EF4-FFF2-40B4-BE49-F238E27FC236}">
                <a16:creationId xmlns:a16="http://schemas.microsoft.com/office/drawing/2014/main" id="{F22B4CD2-26F2-F745-91C1-3345B2AC649D}"/>
              </a:ext>
            </a:extLst>
          </p:cNvPr>
          <p:cNvSpPr txBox="1">
            <a:spLocks/>
          </p:cNvSpPr>
          <p:nvPr/>
        </p:nvSpPr>
        <p:spPr>
          <a:xfrm>
            <a:off x="12192000" y="4467348"/>
            <a:ext cx="5999046" cy="8060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CA" sz="4500" b="1" i="1" dirty="0"/>
              <a:t>throw</a:t>
            </a:r>
            <a:r>
              <a:rPr lang="en-CA" sz="4500" dirty="0"/>
              <a:t> Clause</a:t>
            </a:r>
            <a:endParaRPr lang="en-CA" sz="45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hangingPunct="1">
              <a:buSzPct val="75000"/>
              <a:defRPr sz="4500"/>
            </a:pPr>
            <a:r>
              <a:rPr lang="en-CA" sz="4500" dirty="0"/>
              <a:t> </a:t>
            </a:r>
          </a:p>
        </p:txBody>
      </p:sp>
      <p:sp>
        <p:nvSpPr>
          <p:cNvPr id="7" name="A Jupyter Kernel for P0 Language…">
            <a:extLst>
              <a:ext uri="{FF2B5EF4-FFF2-40B4-BE49-F238E27FC236}">
                <a16:creationId xmlns:a16="http://schemas.microsoft.com/office/drawing/2014/main" id="{BE8C2A53-7E13-5F4D-AF10-0C1AE4941271}"/>
              </a:ext>
            </a:extLst>
          </p:cNvPr>
          <p:cNvSpPr txBox="1">
            <a:spLocks/>
          </p:cNvSpPr>
          <p:nvPr/>
        </p:nvSpPr>
        <p:spPr>
          <a:xfrm>
            <a:off x="15615760" y="4466511"/>
            <a:ext cx="5999046" cy="80605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rm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hangingPunct="1">
              <a:buSzPct val="75000"/>
              <a:defRPr sz="4500"/>
            </a:pPr>
            <a:r>
              <a:rPr lang="en-CA" sz="4500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CE451A-A599-684F-8EBB-CA5432D0FC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6823" y="6430187"/>
            <a:ext cx="4222328" cy="85562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1" animBg="1" advAuto="0"/>
      <p:bldP spid="6" grpId="0" animBg="1" advAuto="0"/>
      <p:bldP spid="7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What is PRTS?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lang="en-US" dirty="0"/>
              <a:t>Types of Exceptions</a:t>
            </a:r>
            <a:endParaRPr dirty="0"/>
          </a:p>
        </p:txBody>
      </p:sp>
      <p:sp>
        <p:nvSpPr>
          <p:cNvPr id="127" name="A Jupyter Kernel for P0 Language…"/>
          <p:cNvSpPr txBox="1">
            <a:spLocks noGrp="1"/>
          </p:cNvSpPr>
          <p:nvPr>
            <p:ph type="body" idx="1"/>
          </p:nvPr>
        </p:nvSpPr>
        <p:spPr>
          <a:xfrm>
            <a:off x="1473200" y="3615906"/>
            <a:ext cx="18013837" cy="9079367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lang="en-US" b="1" i="1" dirty="0"/>
              <a:t>Pre-Defined </a:t>
            </a:r>
            <a:r>
              <a:rPr lang="en-US" b="1" dirty="0"/>
              <a:t>Exceptions:</a:t>
            </a:r>
            <a:endParaRPr lang="en-US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lvl="3" indent="-571500">
              <a:buSzPct val="75000"/>
              <a:buChar char="•"/>
              <a:defRPr sz="4500"/>
            </a:pPr>
            <a:endParaRPr lang="en-CA" b="1" dirty="0"/>
          </a:p>
          <a:p>
            <a:pPr marL="685800" lvl="3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ZeroDivisionError</a:t>
            </a:r>
            <a:r>
              <a:rPr lang="en-CA" dirty="0"/>
              <a:t>: Division by 0 </a:t>
            </a:r>
          </a:p>
          <a:p>
            <a:pPr marL="685800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IndexError</a:t>
            </a:r>
            <a:r>
              <a:rPr lang="en-CA" dirty="0"/>
              <a:t>: Indexing exceeding the range </a:t>
            </a:r>
          </a:p>
          <a:p>
            <a:pPr marL="685800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TypeError</a:t>
            </a:r>
            <a:r>
              <a:rPr lang="en-CA" dirty="0"/>
              <a:t>: Operator is applied to an operand of inappropriate type</a:t>
            </a:r>
          </a:p>
          <a:p>
            <a:pPr marL="685800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NameError</a:t>
            </a:r>
            <a:r>
              <a:rPr lang="en-CA" dirty="0"/>
              <a:t>: Variable name is not defined </a:t>
            </a:r>
          </a:p>
          <a:p>
            <a:pPr marL="685800" indent="-685800">
              <a:lnSpc>
                <a:spcPct val="150000"/>
              </a:lnSpc>
              <a:buSzPct val="75000"/>
              <a:buFont typeface="Arial" panose="020B0604020202020204" pitchFamily="34" charset="0"/>
              <a:buChar char="•"/>
              <a:defRPr sz="4500"/>
            </a:pPr>
            <a:r>
              <a:rPr lang="en-CA" b="1" dirty="0" err="1"/>
              <a:t>SyntaxError</a:t>
            </a:r>
            <a:r>
              <a:rPr lang="en-CA" dirty="0"/>
              <a:t>: Syntax of the expression is not correct </a:t>
            </a:r>
          </a:p>
          <a:p>
            <a:pPr>
              <a:buSzPct val="75000"/>
              <a:defRPr sz="4500"/>
            </a:pPr>
            <a:r>
              <a:rPr lang="en-CA" dirty="0"/>
              <a:t>	...</a:t>
            </a:r>
          </a:p>
          <a:p>
            <a:pPr>
              <a:buSzPct val="75000"/>
              <a:defRPr sz="4500"/>
            </a:pPr>
            <a:endParaRPr lang="en-CA" dirty="0"/>
          </a:p>
          <a:p>
            <a:pPr marL="685800" indent="-685800">
              <a:buSzPct val="100000"/>
              <a:buFont typeface="Arial" panose="020B0604020202020204" pitchFamily="34" charset="0"/>
              <a:buChar char="•"/>
              <a:defRPr sz="4500"/>
            </a:pPr>
            <a:r>
              <a:rPr lang="en-CA" b="1" i="1" dirty="0"/>
              <a:t>Customized</a:t>
            </a:r>
            <a:r>
              <a:rPr lang="en-CA" dirty="0"/>
              <a:t> </a:t>
            </a:r>
            <a:r>
              <a:rPr lang="en-CA" b="1" dirty="0"/>
              <a:t>Exceptions</a:t>
            </a:r>
            <a:r>
              <a:rPr lang="en-US" b="1" dirty="0"/>
              <a:t>: </a:t>
            </a:r>
            <a:r>
              <a:rPr lang="en-CA" dirty="0"/>
              <a:t>Exception thrown by the users</a:t>
            </a:r>
            <a:endParaRPr lang="en-US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>
              <a:buSzPct val="75000"/>
              <a:defRPr sz="4500"/>
            </a:pP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300504093"/>
      </p:ext>
    </p:extLst>
  </p:cSld>
  <p:clrMapOvr>
    <a:masterClrMapping/>
  </p:clrMapOvr>
  <p:transition spd="slow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hallenges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lang="en-US" dirty="0"/>
              <a:t>Implementation</a:t>
            </a:r>
            <a:endParaRPr dirty="0"/>
          </a:p>
        </p:txBody>
      </p:sp>
      <p:pic>
        <p:nvPicPr>
          <p:cNvPr id="1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669" y="655310"/>
            <a:ext cx="2829579" cy="2829580"/>
          </a:xfrm>
          <a:prstGeom prst="rect">
            <a:avLst/>
          </a:prstGeom>
          <a:ln w="12700">
            <a:miter lim="400000"/>
          </a:ln>
        </p:spPr>
      </p:pic>
      <p:sp>
        <p:nvSpPr>
          <p:cNvPr id="7" name="A Jupyter Kernel for P0 Language…">
            <a:extLst>
              <a:ext uri="{FF2B5EF4-FFF2-40B4-BE49-F238E27FC236}">
                <a16:creationId xmlns:a16="http://schemas.microsoft.com/office/drawing/2014/main" id="{F5E2A585-4C39-4B1B-84E9-4D2C89A30F3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188024" y="4186515"/>
            <a:ext cx="15002696" cy="891873"/>
          </a:xfrm>
          <a:prstGeom prst="rect">
            <a:avLst/>
          </a:prstGeom>
        </p:spPr>
        <p:txBody>
          <a:bodyPr>
            <a:noAutofit/>
          </a:bodyPr>
          <a:lstStyle/>
          <a:p>
            <a:pPr marL="571500" indent="-571500">
              <a:buSzPct val="75000"/>
              <a:buChar char="•"/>
              <a:defRPr sz="4500"/>
            </a:pPr>
            <a:r>
              <a:rPr lang="en-US" b="1" dirty="0"/>
              <a:t>Keywords added to the parser</a:t>
            </a:r>
            <a:endParaRPr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>
              <a:buSzPct val="75000"/>
              <a:defRPr sz="4500"/>
            </a:pPr>
            <a:r>
              <a:rPr dirty="0"/>
              <a:t> </a:t>
            </a:r>
          </a:p>
        </p:txBody>
      </p:sp>
      <p:sp>
        <p:nvSpPr>
          <p:cNvPr id="8" name="A Jupyter Kernel for P0 Language…">
            <a:extLst>
              <a:ext uri="{FF2B5EF4-FFF2-40B4-BE49-F238E27FC236}">
                <a16:creationId xmlns:a16="http://schemas.microsoft.com/office/drawing/2014/main" id="{3B0099CF-278C-43BB-ABB5-40E84C21C9A1}"/>
              </a:ext>
            </a:extLst>
          </p:cNvPr>
          <p:cNvSpPr txBox="1">
            <a:spLocks/>
          </p:cNvSpPr>
          <p:nvPr/>
        </p:nvSpPr>
        <p:spPr>
          <a:xfrm>
            <a:off x="2902846" y="5078388"/>
            <a:ext cx="15002696" cy="891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 typeface="Courier New" panose="02070309020205020404" pitchFamily="49" charset="0"/>
              <a:buChar char="o"/>
              <a:defRPr sz="4500"/>
            </a:pPr>
            <a:r>
              <a:rPr lang="en-CA" sz="3600" b="1" i="1" dirty="0"/>
              <a:t>Throw, Try, Catch, </a:t>
            </a:r>
            <a:r>
              <a:rPr lang="en-CA" sz="3600" b="1" i="1" dirty="0" err="1"/>
              <a:t>CatchAll</a:t>
            </a:r>
            <a:r>
              <a:rPr lang="en-CA" sz="4500" b="1" dirty="0"/>
              <a:t>…</a:t>
            </a:r>
          </a:p>
          <a:p>
            <a:pPr marL="571500" indent="-571500" hangingPunct="1">
              <a:buSzPct val="75000"/>
              <a:buFont typeface="Courier New" panose="02070309020205020404" pitchFamily="49" charset="0"/>
              <a:buChar char="o"/>
              <a:defRPr sz="4500"/>
            </a:pPr>
            <a:endParaRPr lang="en-CA" sz="45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hangingPunct="1">
              <a:buSzPct val="75000"/>
              <a:defRPr sz="4500"/>
            </a:pPr>
            <a:r>
              <a:rPr lang="en-CA" sz="4500" dirty="0"/>
              <a:t> </a:t>
            </a:r>
          </a:p>
        </p:txBody>
      </p:sp>
      <p:sp>
        <p:nvSpPr>
          <p:cNvPr id="9" name="A Jupyter Kernel for P0 Language…">
            <a:extLst>
              <a:ext uri="{FF2B5EF4-FFF2-40B4-BE49-F238E27FC236}">
                <a16:creationId xmlns:a16="http://schemas.microsoft.com/office/drawing/2014/main" id="{A67DB891-219E-4B7A-A9E7-B72CD2E355AD}"/>
              </a:ext>
            </a:extLst>
          </p:cNvPr>
          <p:cNvSpPr txBox="1">
            <a:spLocks/>
          </p:cNvSpPr>
          <p:nvPr/>
        </p:nvSpPr>
        <p:spPr>
          <a:xfrm>
            <a:off x="2188024" y="6412063"/>
            <a:ext cx="15002696" cy="891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CA" sz="4500" b="1" dirty="0"/>
              <a:t>Interface to Handle the Exception</a:t>
            </a:r>
            <a:endParaRPr lang="en-CA" sz="45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3600" b="1" i="1" dirty="0"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hangingPunct="1">
              <a:buSzPct val="75000"/>
              <a:defRPr sz="4500"/>
            </a:pPr>
            <a:r>
              <a:rPr lang="en-CA" sz="4500" dirty="0"/>
              <a:t> </a:t>
            </a:r>
          </a:p>
        </p:txBody>
      </p:sp>
      <p:sp>
        <p:nvSpPr>
          <p:cNvPr id="10" name="A Jupyter Kernel for P0 Language…">
            <a:extLst>
              <a:ext uri="{FF2B5EF4-FFF2-40B4-BE49-F238E27FC236}">
                <a16:creationId xmlns:a16="http://schemas.microsoft.com/office/drawing/2014/main" id="{D1A816E8-6CD6-4303-AF9C-6CEAEA9A1F8E}"/>
              </a:ext>
            </a:extLst>
          </p:cNvPr>
          <p:cNvSpPr txBox="1">
            <a:spLocks/>
          </p:cNvSpPr>
          <p:nvPr/>
        </p:nvSpPr>
        <p:spPr>
          <a:xfrm>
            <a:off x="2902846" y="7264049"/>
            <a:ext cx="15002696" cy="25200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 typeface="Courier New" panose="02070309020205020404" pitchFamily="49" charset="0"/>
              <a:buChar char="o"/>
              <a:defRPr sz="4500"/>
            </a:pPr>
            <a:r>
              <a:rPr lang="en-CA" sz="3600" b="1" i="1" dirty="0" err="1"/>
              <a:t>genExcp</a:t>
            </a:r>
            <a:r>
              <a:rPr lang="en-CA" sz="3600" b="1" i="1" dirty="0"/>
              <a:t>, </a:t>
            </a:r>
            <a:r>
              <a:rPr lang="en-CA" sz="3600" b="1" i="1" dirty="0" err="1"/>
              <a:t>genTry</a:t>
            </a:r>
            <a:r>
              <a:rPr lang="en-CA" sz="3600" b="1" i="1" dirty="0"/>
              <a:t>, </a:t>
            </a:r>
            <a:r>
              <a:rPr lang="en-CA" sz="3600" b="1" i="1" dirty="0" err="1"/>
              <a:t>genCatch</a:t>
            </a:r>
            <a:r>
              <a:rPr lang="en-CA" sz="3600" b="1" i="1" dirty="0"/>
              <a:t>…</a:t>
            </a:r>
          </a:p>
          <a:p>
            <a:pPr marL="571500" indent="-571500" hangingPunct="1">
              <a:buSzPct val="75000"/>
              <a:buFont typeface="Courier New" panose="02070309020205020404" pitchFamily="49" charset="0"/>
              <a:buChar char="o"/>
              <a:defRPr sz="4500"/>
            </a:pPr>
            <a:r>
              <a:rPr lang="en-CA" sz="3600" b="1" dirty="0"/>
              <a:t>Conditions are added to </a:t>
            </a:r>
            <a:r>
              <a:rPr lang="en-CA" sz="3600" b="1" dirty="0" err="1"/>
              <a:t>CGWat</a:t>
            </a:r>
            <a:r>
              <a:rPr lang="en-CA" sz="3600" b="1" dirty="0"/>
              <a:t> to handle implicit exceptions</a:t>
            </a:r>
          </a:p>
          <a:p>
            <a:pPr marL="685800" lvl="3" indent="-685800" hangingPunct="1">
              <a:buSzPct val="75000"/>
              <a:buFont typeface="Wingdings" panose="05000000000000000000" pitchFamily="2" charset="2"/>
              <a:buChar char="§"/>
              <a:defRPr sz="4500"/>
            </a:pPr>
            <a:endParaRPr lang="en-CA" sz="45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hangingPunct="1">
              <a:buSzPct val="75000"/>
              <a:defRPr sz="4500"/>
            </a:pPr>
            <a:r>
              <a:rPr lang="en-CA" sz="4500" dirty="0"/>
              <a:t> </a:t>
            </a:r>
          </a:p>
        </p:txBody>
      </p:sp>
      <p:sp>
        <p:nvSpPr>
          <p:cNvPr id="11" name="A Jupyter Kernel for P0 Language…">
            <a:extLst>
              <a:ext uri="{FF2B5EF4-FFF2-40B4-BE49-F238E27FC236}">
                <a16:creationId xmlns:a16="http://schemas.microsoft.com/office/drawing/2014/main" id="{7614ACD5-660F-43AA-B7E6-1856A0469481}"/>
              </a:ext>
            </a:extLst>
          </p:cNvPr>
          <p:cNvSpPr txBox="1">
            <a:spLocks/>
          </p:cNvSpPr>
          <p:nvPr/>
        </p:nvSpPr>
        <p:spPr>
          <a:xfrm>
            <a:off x="3617668" y="8312560"/>
            <a:ext cx="15002696" cy="18738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 typeface="Wingdings" panose="05000000000000000000" pitchFamily="2" charset="2"/>
              <a:buChar char="§"/>
              <a:defRPr sz="4500"/>
            </a:pPr>
            <a:r>
              <a:rPr lang="en-CA" sz="3600" b="1" i="1" dirty="0" err="1"/>
              <a:t>Div</a:t>
            </a:r>
            <a:r>
              <a:rPr lang="en-CA" sz="3600" b="1" i="1" dirty="0"/>
              <a:t> by 0</a:t>
            </a:r>
          </a:p>
          <a:p>
            <a:pPr marL="571500" indent="-571500" hangingPunct="1">
              <a:buSzPct val="75000"/>
              <a:buFont typeface="Wingdings" panose="05000000000000000000" pitchFamily="2" charset="2"/>
              <a:buChar char="§"/>
              <a:defRPr sz="4500"/>
            </a:pPr>
            <a:r>
              <a:rPr lang="en-CA" sz="3600" b="1" dirty="0"/>
              <a:t>Index out of bounds</a:t>
            </a:r>
          </a:p>
          <a:p>
            <a:pPr marL="571500" indent="-571500" hangingPunct="1">
              <a:buSzPct val="75000"/>
              <a:buFont typeface="Wingdings" panose="05000000000000000000" pitchFamily="2" charset="2"/>
              <a:buChar char="§"/>
              <a:defRPr sz="4500"/>
            </a:pPr>
            <a:r>
              <a:rPr lang="en-CA" sz="3600" b="1" dirty="0"/>
              <a:t>…</a:t>
            </a:r>
          </a:p>
          <a:p>
            <a:pPr marL="571500" indent="-571500" hangingPunct="1">
              <a:buSzPct val="75000"/>
              <a:buFont typeface="Wingdings" panose="05000000000000000000" pitchFamily="2" charset="2"/>
              <a:buChar char="§"/>
              <a:defRPr sz="4500"/>
            </a:pPr>
            <a:endParaRPr lang="en-CA" sz="3600" b="1" dirty="0"/>
          </a:p>
          <a:p>
            <a:pPr marL="685800" lvl="3" indent="-685800" hangingPunct="1">
              <a:buSzPct val="75000"/>
              <a:buFont typeface="Wingdings" panose="05000000000000000000" pitchFamily="2" charset="2"/>
              <a:buChar char="§"/>
              <a:defRPr sz="4500"/>
            </a:pPr>
            <a:endParaRPr lang="en-CA" sz="45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hangingPunct="1">
              <a:buSzPct val="75000"/>
              <a:defRPr sz="4500"/>
            </a:pPr>
            <a:r>
              <a:rPr lang="en-CA" sz="4500" dirty="0"/>
              <a:t> </a:t>
            </a:r>
          </a:p>
        </p:txBody>
      </p:sp>
      <p:sp>
        <p:nvSpPr>
          <p:cNvPr id="12" name="A Jupyter Kernel for P0 Language…">
            <a:extLst>
              <a:ext uri="{FF2B5EF4-FFF2-40B4-BE49-F238E27FC236}">
                <a16:creationId xmlns:a16="http://schemas.microsoft.com/office/drawing/2014/main" id="{966C511F-138E-4CBF-998B-35B26063E18C}"/>
              </a:ext>
            </a:extLst>
          </p:cNvPr>
          <p:cNvSpPr txBox="1">
            <a:spLocks/>
          </p:cNvSpPr>
          <p:nvPr/>
        </p:nvSpPr>
        <p:spPr>
          <a:xfrm>
            <a:off x="2188024" y="10498221"/>
            <a:ext cx="15002696" cy="891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t">
            <a:noAutofit/>
          </a:bodyPr>
          <a:lstStyle>
            <a:lvl1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1pPr>
            <a:lvl2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2pPr>
            <a:lvl3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3pPr>
            <a:lvl4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4pPr>
            <a:lvl5pPr marL="0" marR="0" indent="0" algn="l" defTabSz="825500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800" b="0" i="0" u="none" strike="noStrike" cap="none" spc="0" baseline="0">
                <a:solidFill>
                  <a:srgbClr val="73B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5pPr>
            <a:lvl6pPr marL="381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6pPr>
            <a:lvl7pPr marL="444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7pPr>
            <a:lvl8pPr marL="5080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8pPr>
            <a:lvl9pPr marL="5715000" marR="0" indent="-635000" algn="l" defTabSz="825500" rtl="0" latinLnBrk="0">
              <a:lnSpc>
                <a:spcPct val="100000"/>
              </a:lnSpc>
              <a:spcBef>
                <a:spcPts val="5100"/>
              </a:spcBef>
              <a:spcAft>
                <a:spcPts val="0"/>
              </a:spcAft>
              <a:buClrTx/>
              <a:buSzPct val="30000"/>
              <a:buFontTx/>
              <a:buBlip>
                <a:blip r:embed="rId3"/>
              </a:buBlip>
              <a:tabLst/>
              <a:defRPr sz="5000" b="0" i="0" u="none" strike="noStrike" cap="none" spc="0" baseline="0">
                <a:solidFill>
                  <a:srgbClr val="FFFFFF"/>
                </a:solidFill>
                <a:effectLst>
                  <a:outerShdw blurRad="50800" dist="38100" dir="5400000" rotWithShape="0">
                    <a:srgbClr val="000000"/>
                  </a:outerShdw>
                </a:effectLst>
                <a:uFillTx/>
                <a:latin typeface="+mn-lt"/>
                <a:ea typeface="+mn-ea"/>
                <a:cs typeface="+mn-cs"/>
                <a:sym typeface="Helvetica Neue Light"/>
              </a:defRPr>
            </a:lvl9pPr>
          </a:lstStyle>
          <a:p>
            <a:pPr marL="571500" indent="-571500" hangingPunct="1">
              <a:buSzPct val="75000"/>
              <a:buFontTx/>
              <a:buChar char="•"/>
              <a:defRPr sz="4500"/>
            </a:pPr>
            <a:r>
              <a:rPr lang="en-CA" sz="4500" b="1" dirty="0" err="1"/>
              <a:t>WebAssembly</a:t>
            </a:r>
            <a:r>
              <a:rPr lang="en-CA" sz="4500" b="1" dirty="0"/>
              <a:t> Code Generation</a:t>
            </a:r>
            <a:endParaRPr lang="en-CA" sz="45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b="1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3600" b="1" i="1" dirty="0">
              <a:sym typeface="Helvetica Neue"/>
            </a:endParaRPr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marL="571500" indent="-571500" hangingPunct="1">
              <a:buSzPct val="75000"/>
              <a:buFontTx/>
              <a:buChar char="•"/>
              <a:defRPr sz="4500"/>
            </a:pPr>
            <a:endParaRPr lang="en-CA" sz="4500" dirty="0"/>
          </a:p>
          <a:p>
            <a:pPr hangingPunct="1">
              <a:buSzPct val="75000"/>
              <a:defRPr sz="4500"/>
            </a:pPr>
            <a:r>
              <a:rPr lang="en-CA" sz="4500" dirty="0"/>
              <a:t>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 advAuto="0"/>
      <p:bldP spid="8" grpId="0" animBg="1" advAuto="0"/>
      <p:bldP spid="9" grpId="0" animBg="1" advAuto="0"/>
      <p:bldP spid="10" grpId="0" animBg="1" advAuto="0"/>
      <p:bldP spid="11" grpId="0" animBg="1" advAuto="0"/>
      <p:bldP spid="12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Demo"/>
          <p:cNvSpPr txBox="1"/>
          <p:nvPr/>
        </p:nvSpPr>
        <p:spPr>
          <a:xfrm>
            <a:off x="10748010" y="6223000"/>
            <a:ext cx="2887981" cy="127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8000">
                <a:latin typeface="American Typewriter"/>
                <a:ea typeface="American Typewriter"/>
                <a:cs typeface="American Typewriter"/>
                <a:sym typeface="American Typewriter"/>
              </a:defRPr>
            </a:lvl1pPr>
          </a:lstStyle>
          <a:p>
            <a:r>
              <a:t>Demo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Challenges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t>Challenges</a:t>
            </a:r>
          </a:p>
        </p:txBody>
      </p:sp>
      <p:sp>
        <p:nvSpPr>
          <p:cNvPr id="131" name="**TODO: Challenges that met during the making of the kernel**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20007955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lang="en-US" dirty="0"/>
              <a:t>Exception Handling</a:t>
            </a:r>
            <a:r>
              <a:rPr lang="en-US" i="1" dirty="0"/>
              <a:t> </a:t>
            </a:r>
            <a:r>
              <a:rPr lang="en-US" dirty="0"/>
              <a:t>in </a:t>
            </a:r>
            <a:r>
              <a:rPr lang="en-US" dirty="0" err="1"/>
              <a:t>WebAssembly</a:t>
            </a:r>
            <a:r>
              <a:rPr lang="en-US" dirty="0"/>
              <a:t> </a:t>
            </a:r>
            <a:endParaRPr i="1"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CA" dirty="0"/>
              <a:t>**TODO: Challenges that met during the project**</a:t>
            </a: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CA" dirty="0"/>
              <a:t>**TODO: Challenges that met during the project**</a:t>
            </a: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dirty="0"/>
              <a:t>*</a:t>
            </a:r>
            <a:r>
              <a:rPr lang="en-CA" dirty="0"/>
              <a:t>*TODO: Challenges that met during the project**</a:t>
            </a:r>
          </a:p>
        </p:txBody>
      </p:sp>
      <p:pic>
        <p:nvPicPr>
          <p:cNvPr id="13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1669" y="655310"/>
            <a:ext cx="2829579" cy="282958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74627306"/>
      </p:ext>
    </p:extLst>
  </p:cSld>
  <p:clrMapOvr>
    <a:masterClrMapping/>
  </p:clrMapOvr>
  <p:transition spd="slow">
    <p:dissolve/>
  </p:transition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Testing"/>
          <p:cNvSpPr txBox="1">
            <a:spLocks noGrp="1"/>
          </p:cNvSpPr>
          <p:nvPr>
            <p:ph type="title"/>
          </p:nvPr>
        </p:nvSpPr>
        <p:spPr>
          <a:xfrm>
            <a:off x="3163383" y="355600"/>
            <a:ext cx="20007954" cy="3429001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rPr dirty="0"/>
              <a:t>Testing</a:t>
            </a:r>
          </a:p>
        </p:txBody>
      </p:sp>
      <p:sp>
        <p:nvSpPr>
          <p:cNvPr id="141" name="Testable artifacts are provided (under the project repo)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20007955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rPr dirty="0"/>
              <a:t>Testable artifacts are provided (under the project repo)</a:t>
            </a: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dirty="0"/>
              <a:t>Simply </a:t>
            </a:r>
            <a:r>
              <a:rPr lang="en-US" dirty="0"/>
              <a:t>clone the repo and push all the notebooks on </a:t>
            </a:r>
            <a:r>
              <a:rPr lang="en-US" b="1" dirty="0" err="1"/>
              <a:t>JupyterHub</a:t>
            </a:r>
            <a:endParaRPr b="1"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r>
              <a:rPr lang="en-US" dirty="0"/>
              <a:t>Test cases are provided in a single notebook</a:t>
            </a:r>
            <a:r>
              <a:rPr dirty="0"/>
              <a:t> </a:t>
            </a:r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  <a:p>
            <a:pPr marL="571500" indent="-571500">
              <a:buSzPct val="75000"/>
              <a:buChar char="•"/>
              <a:defRPr sz="4500"/>
            </a:pPr>
            <a:endParaRPr lang="en-US" dirty="0"/>
          </a:p>
          <a:p>
            <a:pPr marL="571500" indent="-571500">
              <a:buSzPct val="75000"/>
              <a:buChar char="•"/>
              <a:defRPr sz="4500"/>
            </a:pPr>
            <a:endParaRPr dirty="0"/>
          </a:p>
        </p:txBody>
      </p:sp>
      <p:pic>
        <p:nvPicPr>
          <p:cNvPr id="142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8101" y="587384"/>
            <a:ext cx="2965432" cy="29654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dissolve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1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ocumentation &amp; Comments"/>
          <p:cNvSpPr txBox="1">
            <a:spLocks noGrp="1"/>
          </p:cNvSpPr>
          <p:nvPr>
            <p:ph type="title"/>
          </p:nvPr>
        </p:nvSpPr>
        <p:spPr>
          <a:xfrm>
            <a:off x="2902846" y="355600"/>
            <a:ext cx="20007954" cy="3429000"/>
          </a:xfrm>
          <a:prstGeom prst="rect">
            <a:avLst/>
          </a:prstGeom>
        </p:spPr>
        <p:txBody>
          <a:bodyPr anchor="ctr"/>
          <a:lstStyle>
            <a:lvl1pPr>
              <a:defRPr sz="8500"/>
            </a:lvl1pPr>
          </a:lstStyle>
          <a:p>
            <a:r>
              <a:t>Documentation &amp; Comments</a:t>
            </a:r>
          </a:p>
        </p:txBody>
      </p:sp>
      <p:sp>
        <p:nvSpPr>
          <p:cNvPr id="137" name="Project description with implementation in details…"/>
          <p:cNvSpPr txBox="1">
            <a:spLocks noGrp="1"/>
          </p:cNvSpPr>
          <p:nvPr>
            <p:ph type="body" idx="1"/>
          </p:nvPr>
        </p:nvSpPr>
        <p:spPr>
          <a:xfrm>
            <a:off x="2188023" y="4466511"/>
            <a:ext cx="20007955" cy="8060534"/>
          </a:xfrm>
          <a:prstGeom prst="rect">
            <a:avLst/>
          </a:prstGeom>
        </p:spPr>
        <p:txBody>
          <a:bodyPr/>
          <a:lstStyle/>
          <a:p>
            <a:pPr marL="571500" indent="-571500">
              <a:buSzPct val="75000"/>
              <a:buChar char="•"/>
              <a:defRPr sz="4500"/>
            </a:pPr>
            <a:r>
              <a:t>Project description with implementation in details</a:t>
            </a:r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r>
              <a:t>Comments around each functions / classes</a:t>
            </a:r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r>
              <a:t>Bibliography</a:t>
            </a:r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endParaRPr/>
          </a:p>
          <a:p>
            <a:pPr marL="571500" indent="-571500">
              <a:buSzPct val="75000"/>
              <a:buChar char="•"/>
              <a:defRPr sz="4500"/>
            </a:pPr>
            <a:r>
              <a:t>**TODO**</a:t>
            </a:r>
          </a:p>
        </p:txBody>
      </p:sp>
      <p:pic>
        <p:nvPicPr>
          <p:cNvPr id="138" name="Image" descr="Im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38678" y="683804"/>
            <a:ext cx="2772593" cy="27725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blinds dir="vert"/>
      </p:transition>
    </mc:Choice>
    <mc:Fallback xmlns:a14="http://schemas.microsoft.com/office/drawing/2010/main" xmlns:m="http://schemas.openxmlformats.org/officeDocument/2006/math" xmlns="">
      <p:transition spd="med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7" grpId="1" animBg="1" advAuto="0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Industrial">
  <a:themeElements>
    <a:clrScheme name="Industrial">
      <a:dk1>
        <a:srgbClr val="BC00FF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Industrial">
  <a:themeElements>
    <a:clrScheme name="Industrial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73CF"/>
      </a:accent1>
      <a:accent2>
        <a:srgbClr val="1A941F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Industrial">
      <a:majorFont>
        <a:latin typeface="Helvetica Neue Light"/>
        <a:ea typeface="Helvetica Neue Light"/>
        <a:cs typeface="Helvetica Neue Light"/>
      </a:majorFont>
      <a:minorFont>
        <a:latin typeface="Helvetica Neue Light"/>
        <a:ea typeface="Helvetica Neue Light"/>
        <a:cs typeface="Helvetica Neue Light"/>
      </a:minorFont>
    </a:fontScheme>
    <a:fmtScheme name="Industrial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27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8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50800" dist="38100" dir="5400000" rotWithShape="0">
                <a:srgbClr val="000000"/>
              </a:outerShdw>
            </a:effectLst>
            <a:uFillTx/>
            <a:latin typeface="+mn-lt"/>
            <a:ea typeface="+mn-ea"/>
            <a:cs typeface="+mn-cs"/>
            <a:sym typeface="Helvetica Neue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327</Words>
  <Application>Microsoft Office PowerPoint</Application>
  <PresentationFormat>Custom</PresentationFormat>
  <Paragraphs>159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American Typewriter</vt:lpstr>
      <vt:lpstr>Helvetica Neue</vt:lpstr>
      <vt:lpstr>Helvetica Neue Light</vt:lpstr>
      <vt:lpstr>Arial</vt:lpstr>
      <vt:lpstr>Courier New</vt:lpstr>
      <vt:lpstr>Wingdings</vt:lpstr>
      <vt:lpstr>Industrial</vt:lpstr>
      <vt:lpstr>P0 with Exceptions</vt:lpstr>
      <vt:lpstr>Background</vt:lpstr>
      <vt:lpstr>Adding Exceptions to P0</vt:lpstr>
      <vt:lpstr>Types of Exceptions</vt:lpstr>
      <vt:lpstr>Implementation</vt:lpstr>
      <vt:lpstr>PowerPoint Presentation</vt:lpstr>
      <vt:lpstr>Challenges</vt:lpstr>
      <vt:lpstr>Testing</vt:lpstr>
      <vt:lpstr>Documentation &amp; Comments</vt:lpstr>
      <vt:lpstr>Resources</vt:lpstr>
      <vt:lpstr>Visit Us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P0 with Exceptions</dc:title>
  <cp:lastModifiedBy>Hongguang Zhou</cp:lastModifiedBy>
  <cp:revision>10</cp:revision>
  <cp:lastPrinted>2022-04-09T04:55:35Z</cp:lastPrinted>
  <dcterms:modified xsi:type="dcterms:W3CDTF">2022-04-11T01:46:52Z</dcterms:modified>
</cp:coreProperties>
</file>